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mp4" ContentType="video/mp4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9" r:id="rId4"/>
    <p:sldId id="264" r:id="rId5"/>
    <p:sldId id="276" r:id="rId6"/>
    <p:sldId id="268" r:id="rId7"/>
    <p:sldId id="269" r:id="rId8"/>
    <p:sldId id="270" r:id="rId9"/>
    <p:sldId id="257" r:id="rId10"/>
    <p:sldId id="273" r:id="rId11"/>
    <p:sldId id="272" r:id="rId12"/>
    <p:sldId id="278" r:id="rId13"/>
    <p:sldId id="277" r:id="rId14"/>
    <p:sldId id="271" r:id="rId15"/>
    <p:sldId id="265" r:id="rId16"/>
    <p:sldId id="266" r:id="rId17"/>
    <p:sldId id="26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81" r:id="rId37"/>
    <p:sldId id="280" r:id="rId38"/>
    <p:sldId id="292" r:id="rId39"/>
    <p:sldId id="307" r:id="rId40"/>
    <p:sldId id="293" r:id="rId41"/>
    <p:sldId id="294" r:id="rId42"/>
    <p:sldId id="295" r:id="rId43"/>
    <p:sldId id="296" r:id="rId44"/>
    <p:sldId id="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CB9B0-0D05-834E-97DE-2D2CBE93979E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4BF53-74B4-5B4B-AB98-B74E388A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808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71347c9f1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71347c9f1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11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6e1b7aa2f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6e1b7aa2f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24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6e1b7aa2f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6e1b7aa2f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750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e1b7aa2f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6e1b7aa2f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44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e1b7aa2f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6e1b7aa2f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74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e1b7aa2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6e1b7aa2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082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e1b7aa2f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6e1b7aa2f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31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73e03f4e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73e03f4e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8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e1b7aa2f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6e1b7aa2f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58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5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8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6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0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4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2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2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16AFA-510F-734F-9C3D-E91ECD38A0FF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7BAD-D915-8347-A30C-671DE3E43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9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1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46EFB0-8623-E15D-6CE6-5DDAB1FA7DFA}"/>
              </a:ext>
            </a:extLst>
          </p:cNvPr>
          <p:cNvSpPr txBox="1"/>
          <p:nvPr/>
        </p:nvSpPr>
        <p:spPr>
          <a:xfrm>
            <a:off x="142240" y="701040"/>
            <a:ext cx="1193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Impact" panose="020B0806030902050204" pitchFamily="34" charset="0"/>
              </a:rPr>
              <a:t>The Seven Levels</a:t>
            </a:r>
          </a:p>
          <a:p>
            <a:pPr algn="ctr"/>
            <a:r>
              <a:rPr lang="en-US" sz="8000" dirty="0">
                <a:latin typeface="Impact" panose="020B0806030902050204" pitchFamily="34" charset="0"/>
              </a:rPr>
              <a:t>of the</a:t>
            </a:r>
          </a:p>
          <a:p>
            <a:pPr algn="ctr"/>
            <a:r>
              <a:rPr lang="en-US" sz="8000" dirty="0">
                <a:latin typeface="Impact" panose="020B0806030902050204" pitchFamily="34" charset="0"/>
              </a:rPr>
              <a:t>Millionaire Market Center</a:t>
            </a:r>
          </a:p>
        </p:txBody>
      </p:sp>
    </p:spTree>
    <p:extLst>
      <p:ext uri="{BB962C8B-B14F-4D97-AF65-F5344CB8AC3E}">
        <p14:creationId xmlns:p14="http://schemas.microsoft.com/office/powerpoint/2010/main" val="211904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EFC9C2-C14E-4832-4C18-82B907BCA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68" y="1"/>
            <a:ext cx="4638663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3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CD0095-1AB7-368D-82DC-CF3F4A6C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7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9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4525B8-DE62-775C-9004-62DA02B0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740" y="0"/>
            <a:ext cx="9230519" cy="5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2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5EA7FE-1457-2A98-585B-0D62ABB41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60" y="0"/>
            <a:ext cx="472948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6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753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1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404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5EE9D-BD57-6FA2-682D-8618B1D69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Onboarding that 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D8E107-3A12-2410-B1EA-34333F60BB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KWNW Regional Task force</a:t>
            </a:r>
          </a:p>
        </p:txBody>
      </p:sp>
    </p:spTree>
    <p:extLst>
      <p:ext uri="{BB962C8B-B14F-4D97-AF65-F5344CB8AC3E}">
        <p14:creationId xmlns:p14="http://schemas.microsoft.com/office/powerpoint/2010/main" val="2067304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901633-99DE-814E-4415-1D94945B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77" y="618186"/>
            <a:ext cx="6874098" cy="1419422"/>
          </a:xfrm>
        </p:spPr>
        <p:txBody>
          <a:bodyPr/>
          <a:lstStyle/>
          <a:p>
            <a:r>
              <a:rPr lang="en-US" dirty="0"/>
              <a:t>What is onboarding?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D7436E-410D-4264-9B16-2A70EF2FB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8646" y="2609193"/>
            <a:ext cx="10394707" cy="1639614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Onboarding is not just licensing and misc forms. A good onboarding system creates an experience where existing company affinity is deepened and strengthened. A good onboarding system can take several years to complete. </a:t>
            </a:r>
            <a:endParaRPr lang="en-US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8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25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3F4CD-E90B-622A-B444-6DF057D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54" y="665408"/>
            <a:ext cx="3031900" cy="93431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One: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285F7F-3DB8-C74F-C0DD-D95A062F9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106" y="1870537"/>
            <a:ext cx="10527404" cy="3547176"/>
          </a:xfrm>
        </p:spPr>
        <p:txBody>
          <a:bodyPr>
            <a:normAutofit fontScale="92500" lnSpcReduction="2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listed everything we could possibly think of related to real estate onboarding for an agent regardless of industry tenure.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started by grouping them into three main categories: </a:t>
            </a:r>
            <a:endParaRPr lang="en-US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Market Center </a:t>
            </a:r>
            <a:endParaRPr lang="en-US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KWRI 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Industry/NAR </a:t>
            </a: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i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i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took us several hours and it filled a 4’x 8’ whiteboard.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48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3F4CD-E90B-622A-B444-6DF057D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12" y="425002"/>
            <a:ext cx="3031900" cy="93431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two: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285F7F-3DB8-C74F-C0DD-D95A062F9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427" y="3570549"/>
            <a:ext cx="10175381" cy="1598173"/>
          </a:xfrm>
        </p:spPr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we had our lists, we left them alone for awhile, revisiting them each week to add or refine them further. This process took a month or two.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DBB5A9F-2F78-6FA1-B64C-B310C9BE6DC8}"/>
              </a:ext>
            </a:extLst>
          </p:cNvPr>
          <p:cNvSpPr txBox="1">
            <a:spLocks/>
          </p:cNvSpPr>
          <p:nvPr/>
        </p:nvSpPr>
        <p:spPr>
          <a:xfrm>
            <a:off x="801712" y="2693830"/>
            <a:ext cx="3740237" cy="934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three: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6D111883-F08A-B0BC-0026-79ED006A29ED}"/>
              </a:ext>
            </a:extLst>
          </p:cNvPr>
          <p:cNvSpPr txBox="1">
            <a:spLocks/>
          </p:cNvSpPr>
          <p:nvPr/>
        </p:nvSpPr>
        <p:spPr>
          <a:xfrm>
            <a:off x="992747" y="1404751"/>
            <a:ext cx="10175381" cy="1598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then took these lists and refined them by identifying when a broker would need to know each item- 30-days 60-days, 90-days or beyond.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1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38DA9-2972-0A21-D227-C66DC67B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47" y="4952582"/>
            <a:ext cx="10805790" cy="12702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Step four: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CE252E-3541-3034-C4E3-4978A46CB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889" y="6057383"/>
            <a:ext cx="10792448" cy="5625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/>
              <a:t>we drafted our first 30, 60, 90-day checklists for our onboarding program. 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="" xmlns:a16="http://schemas.microsoft.com/office/drawing/2014/main" id="{91FE50DF-4977-1202-9290-D69EB3B1CC1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055702" y="241422"/>
            <a:ext cx="8800367" cy="50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3F4CD-E90B-622A-B444-6DF057D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12" y="425002"/>
            <a:ext cx="3031900" cy="934318"/>
          </a:xfrm>
        </p:spPr>
        <p:txBody>
          <a:bodyPr/>
          <a:lstStyle/>
          <a:p>
            <a:r>
              <a:rPr lang="en-US" dirty="0"/>
              <a:t>Step five: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285F7F-3DB8-C74F-C0DD-D95A062F9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427" y="3570549"/>
            <a:ext cx="10175381" cy="1598173"/>
          </a:xfrm>
        </p:spPr>
        <p:txBody>
          <a:bodyPr>
            <a:norm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then drafted the Standard Operating Procedure (SOP) of managing the onboarding program, working to identify weaknesses or oversights in the system. 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DBB5A9F-2F78-6FA1-B64C-B310C9BE6DC8}"/>
              </a:ext>
            </a:extLst>
          </p:cNvPr>
          <p:cNvSpPr txBox="1">
            <a:spLocks/>
          </p:cNvSpPr>
          <p:nvPr/>
        </p:nvSpPr>
        <p:spPr>
          <a:xfrm>
            <a:off x="801712" y="2693830"/>
            <a:ext cx="3740237" cy="934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six: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6D111883-F08A-B0BC-0026-79ED006A29ED}"/>
              </a:ext>
            </a:extLst>
          </p:cNvPr>
          <p:cNvSpPr txBox="1">
            <a:spLocks/>
          </p:cNvSpPr>
          <p:nvPr/>
        </p:nvSpPr>
        <p:spPr>
          <a:xfrm>
            <a:off x="992747" y="1404751"/>
            <a:ext cx="10175381" cy="1598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compiled all the supplemental information necessary to support each checklist item, grouping them into “Chapters” (See the table of contents)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660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3F4CD-E90B-622A-B444-6DF057DA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02" y="425002"/>
            <a:ext cx="4276857" cy="934318"/>
          </a:xfrm>
        </p:spPr>
        <p:txBody>
          <a:bodyPr>
            <a:normAutofit/>
          </a:bodyPr>
          <a:lstStyle/>
          <a:p>
            <a:r>
              <a:rPr lang="en-US" dirty="0"/>
              <a:t>Step seven: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6D111883-F08A-B0BC-0026-79ED006A29ED}"/>
              </a:ext>
            </a:extLst>
          </p:cNvPr>
          <p:cNvSpPr txBox="1">
            <a:spLocks/>
          </p:cNvSpPr>
          <p:nvPr/>
        </p:nvSpPr>
        <p:spPr>
          <a:xfrm>
            <a:off x="992747" y="1404751"/>
            <a:ext cx="10175381" cy="35192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launched the onboarding system and quickly realized we missed A LOT!!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set quarterly reviews on the calendar to revisit the system and process. This time allowed us to determine if an issue was systemic or a “one off.”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Eventually reviews were set at six-month intervals and then one year. </a:t>
            </a:r>
          </a:p>
        </p:txBody>
      </p:sp>
    </p:spTree>
    <p:extLst>
      <p:ext uri="{BB962C8B-B14F-4D97-AF65-F5344CB8AC3E}">
        <p14:creationId xmlns:p14="http://schemas.microsoft.com/office/powerpoint/2010/main" val="1394227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F4E083-E4C9-71E1-83BA-2D35CCF9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07583"/>
            <a:ext cx="10394707" cy="977248"/>
          </a:xfrm>
        </p:spPr>
        <p:txBody>
          <a:bodyPr/>
          <a:lstStyle/>
          <a:p>
            <a:r>
              <a:rPr lang="en-US" dirty="0"/>
              <a:t>What we’re adding this year: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39D686-99F6-7412-8737-6C345097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2317004"/>
            <a:ext cx="10394707" cy="23966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Things we’ve added our system that are not included in the example: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  Agent Safety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  DEI initiatives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•  Commercial transaction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92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Career Opportunities- KSCORE &amp; KWPREP</a:t>
            </a:r>
            <a:endParaRPr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r>
              <a:rPr lang="en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Task Force</a:t>
            </a:r>
            <a:endParaRPr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5376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4500" y="1593501"/>
            <a:ext cx="12540999" cy="498896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130533" y="46701"/>
            <a:ext cx="10358800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Before your Career Tour - Have an Eventbrite made to capture their information</a:t>
            </a:r>
            <a:endParaRPr sz="4267" kern="0"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26054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765" y="1746366"/>
            <a:ext cx="10782032" cy="609456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30533" y="104467"/>
            <a:ext cx="119264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800" kern="0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During your Career Tour: Have a powerpoint available with information</a:t>
            </a:r>
            <a:endParaRPr sz="4800" kern="0"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47007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432" y="1036134"/>
            <a:ext cx="6727800" cy="575876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232633" y="1"/>
            <a:ext cx="11859200" cy="114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933" kern="0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Don’t forget to have them sign in and put where they are at in the process of licensing and who referred them.</a:t>
            </a:r>
            <a:endParaRPr sz="2933" kern="0"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760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1048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69" y="985601"/>
            <a:ext cx="10746300" cy="58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817100" y="-111933"/>
            <a:ext cx="97496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Here is an example of what it would look like in Command</a:t>
            </a:r>
            <a:endParaRPr sz="3200" kern="0"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36351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568" y="1"/>
            <a:ext cx="5300865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819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533" y="0"/>
            <a:ext cx="6379200" cy="680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874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634" y="1103401"/>
            <a:ext cx="7460735" cy="563613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/>
          <p:nvPr/>
        </p:nvSpPr>
        <p:spPr>
          <a:xfrm>
            <a:off x="2011767" y="178667"/>
            <a:ext cx="8493200" cy="82063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3733" kern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Here is what it would look like in Command </a:t>
            </a:r>
            <a:endParaRPr sz="4267" kern="0">
              <a:solidFill>
                <a:srgbClr val="FF0000"/>
              </a:solidFill>
              <a:highlight>
                <a:srgbClr val="FF0000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61799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234" y="154967"/>
            <a:ext cx="11068468" cy="670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543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2733"/>
            <a:ext cx="12407232" cy="4154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/>
        </p:nvSpPr>
        <p:spPr>
          <a:xfrm>
            <a:off x="666533" y="104167"/>
            <a:ext cx="10141200" cy="242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7066" kern="0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This is when you get to go for the close!</a:t>
            </a:r>
            <a:endParaRPr sz="7066" kern="0"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33706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96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R23 HP Teas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8536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5941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9324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3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72657A-0A30-67F2-A2A3-2815EAE3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93" y="80010"/>
            <a:ext cx="4494213" cy="58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32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3173C1-C7D3-20A8-BA7A-EC3F2CE2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312"/>
            <a:ext cx="12192000" cy="43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7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14BC67-3FC9-B9E1-1EE0-5757B26A5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4366"/>
            <a:ext cx="12192000" cy="386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6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07C854-3A89-2FC8-B45E-9F97556D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1447800"/>
            <a:ext cx="1219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979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D01876-417F-D506-83E4-908283CD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2" y="1"/>
            <a:ext cx="10701655" cy="59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-output-1474B2CF-8ACE-40FC-8ECC-E97412C6EEE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179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9D15AC-A18B-8AF6-E9EC-C184317A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55" y="0"/>
            <a:ext cx="4707890" cy="59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2DF46D-FF71-2088-280E-D997C345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770" y="1"/>
            <a:ext cx="470846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F457F47-CF94-B84E-07C8-79D190AFE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895" y="0"/>
            <a:ext cx="4728210" cy="59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8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422</Words>
  <Application>Microsoft Macintosh PowerPoint</Application>
  <PresentationFormat>Widescreen</PresentationFormat>
  <Paragraphs>46</Paragraphs>
  <Slides>44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Narrow</vt:lpstr>
      <vt:lpstr>Calibri</vt:lpstr>
      <vt:lpstr>Calibri Light</vt:lpstr>
      <vt:lpstr>Century Gothic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Onboarding that works</vt:lpstr>
      <vt:lpstr>What is onboarding?</vt:lpstr>
      <vt:lpstr>Step One:</vt:lpstr>
      <vt:lpstr>Step two:</vt:lpstr>
      <vt:lpstr>Step four:</vt:lpstr>
      <vt:lpstr>Step five:</vt:lpstr>
      <vt:lpstr>Step seven:</vt:lpstr>
      <vt:lpstr>What we’re adding this year:</vt:lpstr>
      <vt:lpstr>Career Opportunities- KSCORE &amp; KWPREP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Frost</dc:creator>
  <cp:lastModifiedBy>Marissa Frost</cp:lastModifiedBy>
  <cp:revision>6</cp:revision>
  <dcterms:created xsi:type="dcterms:W3CDTF">2022-10-25T21:52:20Z</dcterms:created>
  <dcterms:modified xsi:type="dcterms:W3CDTF">2022-10-27T21:37:10Z</dcterms:modified>
</cp:coreProperties>
</file>